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52DF2E-C194-476E-985F-EB8C13F1EE5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071D-6CB2-4AE4-9FE5-775028C94DD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75E39-2E96-4AB5-AC41-8B1D261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75E39-2E96-4AB5-AC41-8B1D2616E1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9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8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8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7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2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1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5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8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0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ofalma.ne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jp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8627BE-6DA4-45E5-968B-85EF7DBB8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54EB42-C7E3-463A-A523-20C7B9A3C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81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3E560-D5A9-4CE6-81B5-E3A57B6A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339824" y="0"/>
            <a:ext cx="68583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B4783-7117-C1BA-5368-F6571B74D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1344" y="758952"/>
            <a:ext cx="5542398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Mobile Banking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28A36-1F7A-4868-0EC4-D98DEFBE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1343" y="4455620"/>
            <a:ext cx="55423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D65DF7-93CB-B914-A9FC-2F3D9CE82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0" y="620722"/>
            <a:ext cx="3883054" cy="272784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A929EF-EBAA-4CCC-853D-6767600F2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1343" y="4343400"/>
            <a:ext cx="5202616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0D5ECDA-52F1-E897-5EB5-F8763D30EA31}"/>
              </a:ext>
            </a:extLst>
          </p:cNvPr>
          <p:cNvSpPr txBox="1"/>
          <p:nvPr/>
        </p:nvSpPr>
        <p:spPr>
          <a:xfrm>
            <a:off x="5955123" y="4883302"/>
            <a:ext cx="3208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Convenient. Secure. Anytime. 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24689A-9DA1-DA89-6735-BDBE30A4A628}"/>
              </a:ext>
            </a:extLst>
          </p:cNvPr>
          <p:cNvCxnSpPr>
            <a:cxnSpLocks/>
          </p:cNvCxnSpPr>
          <p:nvPr/>
        </p:nvCxnSpPr>
        <p:spPr>
          <a:xfrm>
            <a:off x="5955123" y="4352544"/>
            <a:ext cx="529199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9DCF0A81-64FF-46B0-F8C7-896ABF71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2" y="3995667"/>
            <a:ext cx="4125809" cy="20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0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7B6C-8AFF-1895-229E-81D92F72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Thank you for banking with the Bank of Alma.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BECBD-F9AB-9153-5F60-88D76D818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ln>
                  <a:solidFill>
                    <a:schemeClr val="tx2"/>
                  </a:solidFill>
                </a:ln>
                <a:effectLst>
                  <a:outerShdw blurRad="63500" dist="50800" dir="5400000" sx="105000" sy="105000" algn="ctr" rotWithShape="0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Friends Serving Friends </a:t>
            </a:r>
            <a:endParaRPr lang="en-US" sz="3600" b="1" i="1" dirty="0">
              <a:ln>
                <a:solidFill>
                  <a:schemeClr val="tx2"/>
                </a:solidFill>
              </a:ln>
              <a:effectLst>
                <a:outerShdw blurRad="63500" dist="50800" dir="5400000" sx="105000" sy="105000" algn="ctr" rotWithShape="0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F097B9D-D2AD-CA9C-4867-8B049CE2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95" y="815635"/>
            <a:ext cx="6667045" cy="33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3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F89FC01-D0CF-4899-A184-1F0070363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E5A9FF-C93F-4A6D-ABDE-2533C301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0A4124-979D-4376-AA58-6501D58B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E19EF-72FC-6D09-82DE-461DCA63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Searching for Bank of Alma Website 	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DABFD1E-5EC8-ADCE-36E6-BEA400C21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199" y="640081"/>
            <a:ext cx="2550914" cy="531440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F7558F2-4E00-496B-6BAD-1CECE200B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 to your internet browser: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Google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Safari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Microsoft Edge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Etc. </a:t>
            </a:r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Bank of Alma, WI or </a:t>
            </a:r>
            <a:r>
              <a:rPr lang="en-US" sz="1800" dirty="0">
                <a:hlinkClick r:id="rId3"/>
              </a:rPr>
              <a:t>www.bankofalma.net</a:t>
            </a:r>
            <a:endParaRPr lang="en-US" sz="1800" dirty="0"/>
          </a:p>
          <a:p>
            <a:pPr marL="342900" marR="0" lvl="0" indent="-342900" fontAlgn="auto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Click on: </a:t>
            </a:r>
          </a:p>
          <a:p>
            <a:pPr marL="628650" lvl="1" indent="-171450">
              <a:buFont typeface="Calibri" panose="020F0502020204030204" pitchFamily="34" charset="0"/>
              <a:buChar char="•"/>
            </a:pPr>
            <a:r>
              <a:rPr lang="en-US" sz="1800" dirty="0"/>
              <a:t>Online Banking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endParaRPr lang="en-US" dirty="0"/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endParaRPr lang="en-US" dirty="0"/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4F66EC-D624-C7AE-194E-4A1674E06ABF}"/>
              </a:ext>
            </a:extLst>
          </p:cNvPr>
          <p:cNvCxnSpPr>
            <a:cxnSpLocks/>
          </p:cNvCxnSpPr>
          <p:nvPr/>
        </p:nvCxnSpPr>
        <p:spPr>
          <a:xfrm flipV="1">
            <a:off x="4974769" y="2076559"/>
            <a:ext cx="6109283" cy="9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B747DB9-8CFA-4A65-A985-952FFF5D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2F263D-FA46-4F26-8926-727B7B9A7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B2FBB7-BEF1-4A3E-8E74-C332D946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DE4073-6AA9-5874-3D15-F0D96DAD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6" y="286604"/>
            <a:ext cx="3621024" cy="14512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save the site to any smartphone or tablet home page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B956F-BEAB-58D7-B913-3671495F3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406" y="1804330"/>
            <a:ext cx="3758946" cy="4496744"/>
          </a:xfrm>
        </p:spPr>
        <p:txBody>
          <a:bodyPr vert="horz" lIns="274320" tIns="45720" rIns="274320" bIns="45720" rtlCol="0" anchor="ctr">
            <a:normAutofit/>
          </a:bodyPr>
          <a:lstStyle/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on your internet explorer menu button.</a:t>
            </a:r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 for an “Add to phone” option. </a:t>
            </a:r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a nickname for the icon. 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en-US" sz="1500" dirty="0"/>
              <a:t>Bank of Alma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Banking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Etc. </a:t>
            </a:r>
          </a:p>
        </p:txBody>
      </p:sp>
      <p:pic>
        <p:nvPicPr>
          <p:cNvPr id="38" name="Graphic 37" descr="Badge 1 with solid fill">
            <a:extLst>
              <a:ext uri="{FF2B5EF4-FFF2-40B4-BE49-F238E27FC236}">
                <a16:creationId xmlns:a16="http://schemas.microsoft.com/office/drawing/2014/main" id="{B21BF7AD-C5AC-D296-F40D-2600E96C1A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57408" y="20919"/>
            <a:ext cx="709867" cy="709867"/>
          </a:xfrm>
          <a:prstGeom prst="rect">
            <a:avLst/>
          </a:prstGeom>
        </p:spPr>
      </p:pic>
      <p:pic>
        <p:nvPicPr>
          <p:cNvPr id="40" name="Graphic 39" descr="Badge with solid fill">
            <a:extLst>
              <a:ext uri="{FF2B5EF4-FFF2-40B4-BE49-F238E27FC236}">
                <a16:creationId xmlns:a16="http://schemas.microsoft.com/office/drawing/2014/main" id="{E035717E-F0AF-629A-B59C-2DF57CA847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4324" y="20919"/>
            <a:ext cx="709867" cy="709867"/>
          </a:xfrm>
          <a:prstGeom prst="rect">
            <a:avLst/>
          </a:prstGeom>
        </p:spPr>
      </p:pic>
      <p:pic>
        <p:nvPicPr>
          <p:cNvPr id="42" name="Graphic 41" descr="Badge 3 with solid fill">
            <a:extLst>
              <a:ext uri="{FF2B5EF4-FFF2-40B4-BE49-F238E27FC236}">
                <a16:creationId xmlns:a16="http://schemas.microsoft.com/office/drawing/2014/main" id="{8C61CCC6-40B7-6288-0A64-3ADD19B82A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5560" y="20919"/>
            <a:ext cx="709867" cy="70986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4B26C2-B9C3-177F-3A9D-D6C239ABAB44}"/>
              </a:ext>
            </a:extLst>
          </p:cNvPr>
          <p:cNvCxnSpPr>
            <a:cxnSpLocks/>
          </p:cNvCxnSpPr>
          <p:nvPr/>
        </p:nvCxnSpPr>
        <p:spPr>
          <a:xfrm>
            <a:off x="200406" y="1737360"/>
            <a:ext cx="109552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8841D356-D497-6C6C-6141-A56E4D438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51327" y="732729"/>
            <a:ext cx="2494276" cy="5404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CD856-9FB7-1C79-6552-43F6F7B32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644" y="722947"/>
            <a:ext cx="2499474" cy="5404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DC8A4-24EB-E528-3611-A9FF23EF5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5560" y="722947"/>
            <a:ext cx="2499474" cy="54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6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89FC01-D0CF-4899-A184-1F0070363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E5A9FF-C93F-4A6D-ABDE-2533C301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0A4124-979D-4376-AA58-6501D58B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2CB42F-9956-4D95-8C19-0E79DC43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C6C6C1-A9F8-44E3-974C-620C78505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BCF63-0669-9CA8-2B4D-BB46AB00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Access Account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EC70B-A5DE-9B56-0E42-3CC3EBD5F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2236304"/>
            <a:ext cx="5977938" cy="3652667"/>
          </a:xfrm>
        </p:spPr>
        <p:txBody>
          <a:bodyPr vert="horz" lIns="457200" tIns="45720" rIns="457200" bIns="45720" rtlCol="0"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Located at the top of the webpage is an ‘Access My Account’ button; click this button.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Depending on what device and search engine you are using, you may have to double click.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04F803-3F51-4DCF-9467-3A9E6A326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15366C-91D3-EF1B-37C7-B2605B0BB5A7}"/>
              </a:ext>
            </a:extLst>
          </p:cNvPr>
          <p:cNvCxnSpPr>
            <a:cxnSpLocks/>
          </p:cNvCxnSpPr>
          <p:nvPr/>
        </p:nvCxnSpPr>
        <p:spPr>
          <a:xfrm>
            <a:off x="749808" y="2183336"/>
            <a:ext cx="64739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D33974-0EE7-FEA0-8291-A8458715E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9704" y="630202"/>
            <a:ext cx="2578809" cy="55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3E7B-F633-792E-5238-E24B298F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Using Your Information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425D28-8752-DAD8-338D-CD277F83CE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21992" y="1920884"/>
            <a:ext cx="2310140" cy="40401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6B3399-72D4-2E1B-94C5-8B6677A33EB6}"/>
              </a:ext>
            </a:extLst>
          </p:cNvPr>
          <p:cNvSpPr txBox="1"/>
          <p:nvPr/>
        </p:nvSpPr>
        <p:spPr>
          <a:xfrm>
            <a:off x="6096000" y="2368939"/>
            <a:ext cx="5059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Enter and submit your username.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Answer your security question, if prompted.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and submit password.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phone should automatically display the online banking as a “mobile site”, as shown to the left.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using a phone and the screen does not look like the example to the left, follow the directions on the next slide.  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85FA72-D184-D03A-6BB1-F979E41BA1EA}"/>
              </a:ext>
            </a:extLst>
          </p:cNvPr>
          <p:cNvCxnSpPr/>
          <p:nvPr/>
        </p:nvCxnSpPr>
        <p:spPr>
          <a:xfrm>
            <a:off x="1179576" y="1737360"/>
            <a:ext cx="997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3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B53D-C438-C4DD-02E0-E2BD6030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Switching Between Desktop </a:t>
            </a:r>
            <a:br>
              <a:rPr lang="en-US" dirty="0"/>
            </a:br>
            <a:r>
              <a:rPr lang="en-US" dirty="0"/>
              <a:t>and Mobile Displays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11DCAF-5631-9494-CE9E-E4410AB245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5351" y="1846261"/>
            <a:ext cx="1856642" cy="40227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60342D-ACA9-9FA0-7946-D0B4F63F01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1674" y="1846261"/>
            <a:ext cx="1856642" cy="4022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2990FF-564E-151C-2905-C008EB83D690}"/>
              </a:ext>
            </a:extLst>
          </p:cNvPr>
          <p:cNvSpPr txBox="1"/>
          <p:nvPr/>
        </p:nvSpPr>
        <p:spPr>
          <a:xfrm>
            <a:off x="765331" y="5977888"/>
            <a:ext cx="1946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Desktop Display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B1F168-3850-317E-CFB3-68FEA95B7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942" y="1846260"/>
            <a:ext cx="1856643" cy="40227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BBFBFE-82D2-C082-B4F1-CE609162E5B2}"/>
              </a:ext>
            </a:extLst>
          </p:cNvPr>
          <p:cNvSpPr txBox="1"/>
          <p:nvPr/>
        </p:nvSpPr>
        <p:spPr>
          <a:xfrm>
            <a:off x="3043942" y="5979849"/>
            <a:ext cx="185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Switch to Mobile Site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92552-8B16-FEE9-3133-1DE2EEDA994E}"/>
              </a:ext>
            </a:extLst>
          </p:cNvPr>
          <p:cNvSpPr txBox="1"/>
          <p:nvPr/>
        </p:nvSpPr>
        <p:spPr>
          <a:xfrm>
            <a:off x="7361674" y="5977886"/>
            <a:ext cx="185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Mobile Display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71CC27-5D6F-E2B5-D61B-7871E364C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266" y="1846260"/>
            <a:ext cx="1856643" cy="40227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405B55-8D97-1E87-6DE9-F74F4E846E44}"/>
              </a:ext>
            </a:extLst>
          </p:cNvPr>
          <p:cNvSpPr txBox="1"/>
          <p:nvPr/>
        </p:nvSpPr>
        <p:spPr>
          <a:xfrm>
            <a:off x="9460437" y="5977886"/>
            <a:ext cx="19662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Switch to Desktop Site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A74C7D-A19F-32F1-5CB2-1D5271CF9BE0}"/>
              </a:ext>
            </a:extLst>
          </p:cNvPr>
          <p:cNvCxnSpPr>
            <a:cxnSpLocks/>
          </p:cNvCxnSpPr>
          <p:nvPr/>
        </p:nvCxnSpPr>
        <p:spPr>
          <a:xfrm>
            <a:off x="855351" y="1737357"/>
            <a:ext cx="105515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A78628C7-9C12-AB8D-DFC0-C6C5F532FA2C}"/>
              </a:ext>
            </a:extLst>
          </p:cNvPr>
          <p:cNvSpPr/>
          <p:nvPr/>
        </p:nvSpPr>
        <p:spPr>
          <a:xfrm>
            <a:off x="2355273" y="5310909"/>
            <a:ext cx="356719" cy="42332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FAFC2D9-A8FA-6383-6F75-76DB00271778}"/>
              </a:ext>
            </a:extLst>
          </p:cNvPr>
          <p:cNvSpPr/>
          <p:nvPr/>
        </p:nvSpPr>
        <p:spPr>
          <a:xfrm>
            <a:off x="8849213" y="5310909"/>
            <a:ext cx="356719" cy="42332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B394B2-B290-493F-C781-3CB0D75F1FB8}"/>
              </a:ext>
            </a:extLst>
          </p:cNvPr>
          <p:cNvSpPr txBox="1"/>
          <p:nvPr/>
        </p:nvSpPr>
        <p:spPr>
          <a:xfrm>
            <a:off x="5070764" y="2551836"/>
            <a:ext cx="205047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You may switch between the desktop display  and the mobile banking display as shown here. </a:t>
            </a:r>
          </a:p>
        </p:txBody>
      </p:sp>
    </p:spTree>
    <p:extLst>
      <p:ext uri="{BB962C8B-B14F-4D97-AF65-F5344CB8AC3E}">
        <p14:creationId xmlns:p14="http://schemas.microsoft.com/office/powerpoint/2010/main" val="278097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1C98-DB9F-E3F9-EB61-961958D2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758"/>
            <a:ext cx="3200400" cy="1098254"/>
          </a:xfrm>
        </p:spPr>
        <p:txBody>
          <a:bodyPr/>
          <a:lstStyle/>
          <a:p>
            <a:r>
              <a:rPr lang="en-US" dirty="0"/>
              <a:t>Mobile Banking Home Page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54D12-54F7-9258-F7C2-C0EA668F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349226"/>
            <a:ext cx="3200400" cy="5257799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From here you have the options to: </a:t>
            </a:r>
          </a:p>
          <a:p>
            <a:r>
              <a:rPr lang="en-US" sz="1900" b="1" u="sng" dirty="0">
                <a:solidFill>
                  <a:schemeClr val="tx2"/>
                </a:solidFill>
              </a:rPr>
              <a:t>Accounts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View all your active and inactive account(s).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View your transactions. </a:t>
            </a:r>
          </a:p>
          <a:p>
            <a:r>
              <a:rPr lang="en-US" sz="1900" b="1" u="sng" dirty="0">
                <a:solidFill>
                  <a:schemeClr val="tx2"/>
                </a:solidFill>
              </a:rPr>
              <a:t>Transfers &amp; Payments 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Transfer money between accounts; as well as set up automatic, recurring transfers.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Make payments to any loans. </a:t>
            </a:r>
          </a:p>
          <a:p>
            <a:r>
              <a:rPr lang="en-US" sz="1900" b="1" u="sng" dirty="0">
                <a:solidFill>
                  <a:schemeClr val="tx2"/>
                </a:solidFill>
              </a:rPr>
              <a:t>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Send secure messages direct to the Bank of Alma staff. </a:t>
            </a:r>
          </a:p>
          <a:p>
            <a:r>
              <a:rPr lang="en-US" sz="1900" b="1" u="sng" dirty="0">
                <a:solidFill>
                  <a:schemeClr val="tx2"/>
                </a:solidFill>
              </a:rPr>
              <a:t>Alerts</a:t>
            </a:r>
            <a:r>
              <a:rPr lang="en-US" sz="1900" b="1" dirty="0">
                <a:solidFill>
                  <a:schemeClr val="accent5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Alerts can be set up to notify you via email or text of any account changes or for security related events. Some examples are: </a:t>
            </a:r>
          </a:p>
          <a:p>
            <a:r>
              <a:rPr lang="en-US" sz="1900" b="1" u="sng" dirty="0">
                <a:solidFill>
                  <a:schemeClr val="tx2"/>
                </a:solidFill>
              </a:rPr>
              <a:t>Profile Settings</a:t>
            </a:r>
            <a:r>
              <a:rPr lang="en-US" sz="1900" b="1" dirty="0">
                <a:solidFill>
                  <a:schemeClr val="accent5"/>
                </a:solidFill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Change any profile setting and/or preferences.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*See next slide(s) for more information. </a:t>
            </a:r>
          </a:p>
          <a:p>
            <a:endParaRPr lang="en-US" sz="1900" b="1" u="sng" dirty="0">
              <a:solidFill>
                <a:schemeClr val="tx2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29D45E-0E27-7BF2-DF2C-0E83BB7750BE}"/>
              </a:ext>
            </a:extLst>
          </p:cNvPr>
          <p:cNvCxnSpPr/>
          <p:nvPr/>
        </p:nvCxnSpPr>
        <p:spPr>
          <a:xfrm>
            <a:off x="122301" y="1239012"/>
            <a:ext cx="997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4FB5B11-24E5-57A8-85AB-59C576EA0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4201" y="800100"/>
            <a:ext cx="2426676" cy="525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620865-7FAE-0F17-53C3-0F221EA72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252" y="800099"/>
            <a:ext cx="2426678" cy="525780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28C06B-6984-5D47-BA67-2D4CB054DADE}"/>
              </a:ext>
            </a:extLst>
          </p:cNvPr>
          <p:cNvCxnSpPr>
            <a:stCxn id="15" idx="6"/>
          </p:cNvCxnSpPr>
          <p:nvPr/>
        </p:nvCxnSpPr>
        <p:spPr>
          <a:xfrm>
            <a:off x="8257032" y="1408176"/>
            <a:ext cx="905822" cy="58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EA79A6D-E1C4-73D2-ACB5-4C8DC3DEE47F}"/>
              </a:ext>
            </a:extLst>
          </p:cNvPr>
          <p:cNvSpPr/>
          <p:nvPr/>
        </p:nvSpPr>
        <p:spPr>
          <a:xfrm>
            <a:off x="7845552" y="1216152"/>
            <a:ext cx="411480" cy="38404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5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3B9FA1-3043-A883-5527-815035CC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C9E676-1F23-9A76-C61C-69CE9D03D899}"/>
              </a:ext>
            </a:extLst>
          </p:cNvPr>
          <p:cNvCxnSpPr>
            <a:cxnSpLocks/>
          </p:cNvCxnSpPr>
          <p:nvPr/>
        </p:nvCxnSpPr>
        <p:spPr>
          <a:xfrm flipV="1">
            <a:off x="979551" y="1737360"/>
            <a:ext cx="10176129" cy="7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FC24676-B725-582D-66FF-0F6C6A284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" t="1159" r="3097" b="50822"/>
          <a:stretch>
            <a:fillRect/>
          </a:stretch>
        </p:blipFill>
        <p:spPr bwMode="auto">
          <a:xfrm>
            <a:off x="979551" y="2101405"/>
            <a:ext cx="2856128" cy="2655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5DEC32-E483-869B-49C9-B3CE006056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523"/>
          <a:stretch>
            <a:fillRect/>
          </a:stretch>
        </p:blipFill>
        <p:spPr>
          <a:xfrm>
            <a:off x="8299552" y="2105139"/>
            <a:ext cx="2856128" cy="26514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D72E0C-CF75-C0DA-759C-F3FD11739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551" y="2091986"/>
            <a:ext cx="2856128" cy="26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4D35A1-EAD1-F084-4D73-10BA9C7E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Settings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042A22-2AA6-47A9-CB84-B88FAE279A3A}"/>
              </a:ext>
            </a:extLst>
          </p:cNvPr>
          <p:cNvCxnSpPr>
            <a:cxnSpLocks/>
          </p:cNvCxnSpPr>
          <p:nvPr/>
        </p:nvCxnSpPr>
        <p:spPr>
          <a:xfrm>
            <a:off x="1097280" y="1737360"/>
            <a:ext cx="10058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BB218-EE41-1D2B-1945-0D44ADFA3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51" b="55832"/>
          <a:stretch>
            <a:fillRect/>
          </a:stretch>
        </p:blipFill>
        <p:spPr>
          <a:xfrm>
            <a:off x="1097280" y="2043112"/>
            <a:ext cx="3165231" cy="2771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45B24-50F0-7F16-DAFA-768AE934DF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35" b="37640"/>
          <a:stretch>
            <a:fillRect/>
          </a:stretch>
        </p:blipFill>
        <p:spPr>
          <a:xfrm>
            <a:off x="4513384" y="2043112"/>
            <a:ext cx="3165231" cy="3986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867071-5D93-9107-A2EB-9D3A2F299A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36" b="50000"/>
          <a:stretch>
            <a:fillRect/>
          </a:stretch>
        </p:blipFill>
        <p:spPr>
          <a:xfrm>
            <a:off x="7929488" y="2043112"/>
            <a:ext cx="3165231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67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4040"/>
      </a:accent1>
      <a:accent2>
        <a:srgbClr val="B2B2B2"/>
      </a:accent2>
      <a:accent3>
        <a:srgbClr val="BF0000"/>
      </a:accent3>
      <a:accent4>
        <a:srgbClr val="808080"/>
      </a:accent4>
      <a:accent5>
        <a:srgbClr val="FF0000"/>
      </a:accent5>
      <a:accent6>
        <a:srgbClr val="C00000"/>
      </a:accent6>
      <a:hlink>
        <a:srgbClr val="FF0000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1722</TotalTime>
  <Words>364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Edwardian Script ITC</vt:lpstr>
      <vt:lpstr>Retrospect</vt:lpstr>
      <vt:lpstr>Mobile Banking </vt:lpstr>
      <vt:lpstr>Searching for Bank of Alma Website  </vt:lpstr>
      <vt:lpstr>How to save the site to any smartphone or tablet home page </vt:lpstr>
      <vt:lpstr>Access Account</vt:lpstr>
      <vt:lpstr>Login Using Your Information</vt:lpstr>
      <vt:lpstr>Switching Between Desktop  and Mobile Displays</vt:lpstr>
      <vt:lpstr>Mobile Banking Home Page </vt:lpstr>
      <vt:lpstr>Alerts</vt:lpstr>
      <vt:lpstr>Profile Settings</vt:lpstr>
      <vt:lpstr>Thank you for banking with the Bank of Alma.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Reinhardt</dc:creator>
  <cp:lastModifiedBy>Stephanie Reinhardt</cp:lastModifiedBy>
  <cp:revision>2</cp:revision>
  <dcterms:created xsi:type="dcterms:W3CDTF">2026-04-13T17:33:18Z</dcterms:created>
  <dcterms:modified xsi:type="dcterms:W3CDTF">2026-04-21T13:55:03Z</dcterms:modified>
</cp:coreProperties>
</file>